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0" r:id="rId7"/>
    <p:sldId id="257" r:id="rId8"/>
    <p:sldId id="25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59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6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61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6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85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81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80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25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048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66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522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5246-BF13-4E6B-8409-9E145B1843C0}" type="datetimeFigureOut">
              <a:rPr lang="es-ES" smtClean="0"/>
              <a:t>10/05/2017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CE32B-BC28-458C-82F8-F226775A58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83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piville.ccnmtl.columbia.edu/randomized_trials/" TargetMode="External"/><Relationship Id="rId2" Type="http://schemas.openxmlformats.org/officeDocument/2006/relationships/hyperlink" Target="http://epiville.ccnmtl.columbia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Metodología de la investigación cuantitativa</a:t>
            </a:r>
            <a:br>
              <a:rPr lang="es-ES" dirty="0"/>
            </a:br>
            <a:r>
              <a:rPr lang="es-ES" sz="4800" dirty="0"/>
              <a:t>FIBHUG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Stefan Walter y Ángel Rodríguez</a:t>
            </a:r>
          </a:p>
        </p:txBody>
      </p:sp>
    </p:spTree>
    <p:extLst>
      <p:ext uri="{BB962C8B-B14F-4D97-AF65-F5344CB8AC3E}">
        <p14:creationId xmlns:p14="http://schemas.microsoft.com/office/powerpoint/2010/main" val="112687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6. </a:t>
            </a:r>
            <a:r>
              <a:rPr lang="es-ES" dirty="0" err="1"/>
              <a:t>Transformations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17. </a:t>
            </a:r>
            <a:r>
              <a:rPr lang="es-ES" dirty="0" err="1"/>
              <a:t>Transforming</a:t>
            </a:r>
            <a:r>
              <a:rPr lang="es-ES" dirty="0"/>
              <a:t> Data</a:t>
            </a:r>
          </a:p>
          <a:p>
            <a:r>
              <a:rPr lang="es-ES" dirty="0"/>
              <a:t>16. </a:t>
            </a:r>
            <a:r>
              <a:rPr lang="es-ES" dirty="0" err="1"/>
              <a:t>Logarithms</a:t>
            </a:r>
            <a:endParaRPr lang="es-ES" dirty="0"/>
          </a:p>
          <a:p>
            <a:r>
              <a:rPr lang="es-ES" dirty="0"/>
              <a:t>18. </a:t>
            </a:r>
            <a:r>
              <a:rPr lang="es-ES" dirty="0" err="1"/>
              <a:t>Transformations</a:t>
            </a:r>
            <a:r>
              <a:rPr lang="es-ES" dirty="0"/>
              <a:t>, </a:t>
            </a:r>
            <a:r>
              <a:rPr lang="es-ES" dirty="0" err="1"/>
              <a:t>means</a:t>
            </a:r>
            <a:r>
              <a:rPr lang="es-ES" dirty="0"/>
              <a:t>, and </a:t>
            </a:r>
            <a:r>
              <a:rPr lang="es-ES" dirty="0" err="1"/>
              <a:t>confidence</a:t>
            </a:r>
            <a:r>
              <a:rPr lang="es-ES" dirty="0"/>
              <a:t> </a:t>
            </a:r>
            <a:r>
              <a:rPr lang="es-ES" dirty="0" err="1"/>
              <a:t>intervals</a:t>
            </a:r>
            <a:endParaRPr lang="es-ES" dirty="0"/>
          </a:p>
          <a:p>
            <a:r>
              <a:rPr lang="es-ES" dirty="0"/>
              <a:t>19. </a:t>
            </a:r>
            <a:r>
              <a:rPr lang="es-ES" dirty="0" err="1"/>
              <a:t>The</a:t>
            </a:r>
            <a:r>
              <a:rPr lang="es-ES" dirty="0"/>
              <a:t> use of </a:t>
            </a:r>
            <a:r>
              <a:rPr lang="es-ES" dirty="0" err="1"/>
              <a:t>transformations</a:t>
            </a:r>
            <a:r>
              <a:rPr lang="es-ES" dirty="0"/>
              <a:t>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comparing</a:t>
            </a:r>
            <a:r>
              <a:rPr lang="es-ES" dirty="0"/>
              <a:t> </a:t>
            </a:r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/>
              <a:t>means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81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7. </a:t>
            </a:r>
            <a:r>
              <a:rPr lang="es-ES" dirty="0" err="1"/>
              <a:t>Interaction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24. </a:t>
            </a:r>
            <a:r>
              <a:rPr lang="es-ES" dirty="0" err="1"/>
              <a:t>Interaction</a:t>
            </a:r>
            <a:r>
              <a:rPr lang="es-ES" dirty="0"/>
              <a:t> 1: </a:t>
            </a:r>
            <a:r>
              <a:rPr lang="es-ES" dirty="0" err="1"/>
              <a:t>Heterogeneity</a:t>
            </a:r>
            <a:r>
              <a:rPr lang="es-ES" dirty="0"/>
              <a:t> of </a:t>
            </a:r>
            <a:r>
              <a:rPr lang="es-ES" dirty="0" err="1"/>
              <a:t>effects</a:t>
            </a:r>
            <a:endParaRPr lang="es-ES" dirty="0"/>
          </a:p>
          <a:p>
            <a:r>
              <a:rPr lang="es-ES" dirty="0"/>
              <a:t>25. </a:t>
            </a:r>
            <a:r>
              <a:rPr lang="es-ES" dirty="0" err="1"/>
              <a:t>Interaction</a:t>
            </a:r>
            <a:r>
              <a:rPr lang="es-ES" dirty="0"/>
              <a:t> 2: compare </a:t>
            </a:r>
            <a:r>
              <a:rPr lang="es-ES" dirty="0" err="1"/>
              <a:t>effect</a:t>
            </a:r>
            <a:r>
              <a:rPr lang="es-ES" dirty="0"/>
              <a:t> </a:t>
            </a:r>
            <a:r>
              <a:rPr lang="es-ES" dirty="0" err="1"/>
              <a:t>sizes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P </a:t>
            </a:r>
            <a:r>
              <a:rPr lang="es-ES" dirty="0" err="1"/>
              <a:t>values</a:t>
            </a:r>
            <a:endParaRPr lang="es-ES" dirty="0"/>
          </a:p>
          <a:p>
            <a:r>
              <a:rPr lang="es-ES" dirty="0"/>
              <a:t>26. </a:t>
            </a:r>
            <a:r>
              <a:rPr lang="es-ES" dirty="0" err="1"/>
              <a:t>Interaction</a:t>
            </a:r>
            <a:r>
              <a:rPr lang="es-ES" dirty="0"/>
              <a:t> 3: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examine </a:t>
            </a:r>
            <a:r>
              <a:rPr lang="es-ES" dirty="0" err="1"/>
              <a:t>heterogeneity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909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8. </a:t>
            </a:r>
            <a:r>
              <a:rPr lang="es-ES" dirty="0" err="1"/>
              <a:t>Missing</a:t>
            </a:r>
            <a:r>
              <a:rPr lang="es-ES" dirty="0"/>
              <a:t> Data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53. </a:t>
            </a:r>
            <a:r>
              <a:rPr lang="es-ES" dirty="0" err="1"/>
              <a:t>Missing</a:t>
            </a:r>
            <a:r>
              <a:rPr lang="es-E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389515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Controlled</a:t>
            </a:r>
            <a:r>
              <a:rPr lang="es-ES" dirty="0"/>
              <a:t> </a:t>
            </a:r>
            <a:r>
              <a:rPr lang="es-ES" dirty="0" err="1"/>
              <a:t>trials</a:t>
            </a:r>
            <a:r>
              <a:rPr lang="es-ES" dirty="0"/>
              <a:t>. Apoyo: </a:t>
            </a:r>
            <a:r>
              <a:rPr lang="es-ES" dirty="0" err="1"/>
              <a:t>Epiville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http://epiville.ccnmtl.columbia.edu/</a:t>
            </a:r>
            <a:endParaRPr lang="es-ES" dirty="0"/>
          </a:p>
          <a:p>
            <a:r>
              <a:rPr lang="es-ES" dirty="0" err="1"/>
              <a:t>Randomized</a:t>
            </a:r>
            <a:r>
              <a:rPr lang="es-ES" dirty="0"/>
              <a:t> </a:t>
            </a:r>
            <a:r>
              <a:rPr lang="es-ES" dirty="0" err="1"/>
              <a:t>trials</a:t>
            </a:r>
            <a:r>
              <a:rPr lang="es-ES" dirty="0"/>
              <a:t>: </a:t>
            </a:r>
            <a:r>
              <a:rPr lang="es-ES" dirty="0">
                <a:hlinkClick r:id="rId3"/>
              </a:rPr>
              <a:t>http://epiville.ccnmtl.columbia.edu/randomized_trials/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1082" y="3267134"/>
            <a:ext cx="5911403" cy="332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1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13 </a:t>
            </a:r>
            <a:r>
              <a:rPr lang="es-ES" dirty="0" err="1"/>
              <a:t>Absence</a:t>
            </a:r>
            <a:r>
              <a:rPr lang="es-ES" dirty="0"/>
              <a:t> of </a:t>
            </a:r>
            <a:r>
              <a:rPr lang="es-ES" dirty="0" err="1"/>
              <a:t>evidence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evidence</a:t>
            </a:r>
            <a:r>
              <a:rPr lang="es-ES" dirty="0"/>
              <a:t> of </a:t>
            </a:r>
            <a:r>
              <a:rPr lang="es-ES" dirty="0" err="1"/>
              <a:t>absence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64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Outline</a:t>
            </a:r>
            <a:r>
              <a:rPr lang="es-ES" dirty="0"/>
              <a:t>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ES" dirty="0" err="1"/>
              <a:t>Controlled</a:t>
            </a:r>
            <a:r>
              <a:rPr lang="es-ES" dirty="0"/>
              <a:t> </a:t>
            </a:r>
            <a:r>
              <a:rPr lang="es-ES" dirty="0" err="1"/>
              <a:t>Trials</a:t>
            </a:r>
            <a:endParaRPr lang="es-ES" dirty="0"/>
          </a:p>
          <a:p>
            <a:pPr marL="514350" indent="-514350">
              <a:buAutoNum type="arabicPeriod"/>
            </a:pPr>
            <a:r>
              <a:rPr lang="es-ES" dirty="0"/>
              <a:t>Linear </a:t>
            </a:r>
            <a:r>
              <a:rPr lang="es-ES" dirty="0" err="1"/>
              <a:t>Regression</a:t>
            </a:r>
            <a:r>
              <a:rPr lang="es-ES" dirty="0"/>
              <a:t> and </a:t>
            </a:r>
            <a:r>
              <a:rPr lang="es-ES" dirty="0" err="1"/>
              <a:t>Regression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Mean</a:t>
            </a:r>
          </a:p>
          <a:p>
            <a:pPr marL="514350" indent="-514350">
              <a:buAutoNum type="arabicPeriod"/>
            </a:pPr>
            <a:r>
              <a:rPr lang="es-ES" dirty="0" err="1"/>
              <a:t>Survival</a:t>
            </a:r>
            <a:r>
              <a:rPr lang="es-ES" dirty="0"/>
              <a:t> </a:t>
            </a:r>
            <a:r>
              <a:rPr lang="es-ES" dirty="0" err="1"/>
              <a:t>Analysis</a:t>
            </a:r>
            <a:endParaRPr lang="es-ES" dirty="0"/>
          </a:p>
          <a:p>
            <a:pPr marL="514350" indent="-514350">
              <a:buAutoNum type="arabicPeriod"/>
            </a:pPr>
            <a:r>
              <a:rPr lang="es-ES" dirty="0" err="1"/>
              <a:t>Odds</a:t>
            </a:r>
            <a:r>
              <a:rPr lang="es-ES" dirty="0"/>
              <a:t> Ratio</a:t>
            </a:r>
          </a:p>
          <a:p>
            <a:pPr marL="514350" indent="-514350">
              <a:buAutoNum type="arabicPeriod"/>
            </a:pPr>
            <a:r>
              <a:rPr lang="es-ES" dirty="0" err="1"/>
              <a:t>Diagnostic</a:t>
            </a:r>
            <a:r>
              <a:rPr lang="es-ES" dirty="0"/>
              <a:t> </a:t>
            </a:r>
            <a:r>
              <a:rPr lang="es-ES" dirty="0" err="1"/>
              <a:t>Tests</a:t>
            </a:r>
            <a:endParaRPr lang="es-ES" dirty="0"/>
          </a:p>
          <a:p>
            <a:pPr marL="514350" indent="-514350">
              <a:buAutoNum type="arabicPeriod"/>
            </a:pPr>
            <a:r>
              <a:rPr lang="es-ES" dirty="0" err="1"/>
              <a:t>Transformation</a:t>
            </a:r>
            <a:endParaRPr lang="es-ES" dirty="0"/>
          </a:p>
          <a:p>
            <a:pPr marL="514350" indent="-514350">
              <a:buAutoNum type="arabicPeriod"/>
            </a:pPr>
            <a:r>
              <a:rPr lang="es-ES" dirty="0" err="1"/>
              <a:t>Interaction</a:t>
            </a:r>
            <a:endParaRPr lang="es-ES" dirty="0"/>
          </a:p>
          <a:p>
            <a:pPr marL="514350" indent="-514350">
              <a:buAutoNum type="arabicPeriod"/>
            </a:pPr>
            <a:r>
              <a:rPr lang="es-ES" dirty="0" err="1"/>
              <a:t>Missing</a:t>
            </a:r>
            <a:r>
              <a:rPr lang="es-E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36561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1. </a:t>
            </a:r>
            <a:r>
              <a:rPr lang="es-ES" dirty="0" err="1"/>
              <a:t>Controlled</a:t>
            </a:r>
            <a:r>
              <a:rPr lang="es-ES" dirty="0"/>
              <a:t> </a:t>
            </a:r>
            <a:r>
              <a:rPr lang="es-ES" dirty="0" err="1"/>
              <a:t>trials</a:t>
            </a:r>
            <a:r>
              <a:rPr lang="es-ES" dirty="0"/>
              <a:t> (</a:t>
            </a:r>
            <a:r>
              <a:rPr lang="es-ES" dirty="0" err="1"/>
              <a:t>Altman</a:t>
            </a:r>
            <a:r>
              <a:rPr lang="es-ES" dirty="0"/>
              <a:t>, </a:t>
            </a:r>
            <a:r>
              <a:rPr lang="es-ES" dirty="0" err="1"/>
              <a:t>Bland</a:t>
            </a:r>
            <a:r>
              <a:rPr lang="es-ES" dirty="0"/>
              <a:t>, Day, </a:t>
            </a:r>
            <a:r>
              <a:rPr lang="es-ES" dirty="0" err="1"/>
              <a:t>Schulz</a:t>
            </a:r>
            <a:r>
              <a:rPr lang="es-ES" dirty="0"/>
              <a:t>, </a:t>
            </a:r>
            <a:r>
              <a:rPr lang="es-ES" dirty="0" err="1"/>
              <a:t>Vickers</a:t>
            </a:r>
            <a:r>
              <a:rPr lang="es-ES" dirty="0"/>
              <a:t>, Kerry)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39. </a:t>
            </a:r>
            <a:r>
              <a:rPr lang="es-ES" dirty="0" err="1"/>
              <a:t>Treatment</a:t>
            </a:r>
            <a:r>
              <a:rPr lang="es-ES" dirty="0"/>
              <a:t> </a:t>
            </a:r>
            <a:r>
              <a:rPr lang="es-ES" dirty="0" err="1"/>
              <a:t>allocation</a:t>
            </a:r>
            <a:r>
              <a:rPr lang="es-ES" dirty="0"/>
              <a:t> in </a:t>
            </a:r>
            <a:r>
              <a:rPr lang="es-ES" dirty="0" err="1"/>
              <a:t>controlled</a:t>
            </a:r>
            <a:r>
              <a:rPr lang="es-ES" dirty="0"/>
              <a:t> </a:t>
            </a:r>
            <a:r>
              <a:rPr lang="es-ES" dirty="0" err="1"/>
              <a:t>trials</a:t>
            </a:r>
            <a:r>
              <a:rPr lang="es-ES" dirty="0"/>
              <a:t>: </a:t>
            </a:r>
            <a:r>
              <a:rPr lang="es-ES" dirty="0" err="1"/>
              <a:t>why</a:t>
            </a:r>
            <a:r>
              <a:rPr lang="es-ES" dirty="0"/>
              <a:t> </a:t>
            </a:r>
            <a:r>
              <a:rPr lang="es-ES" dirty="0" err="1"/>
              <a:t>randomise</a:t>
            </a:r>
            <a:r>
              <a:rPr lang="es-ES" dirty="0"/>
              <a:t>?</a:t>
            </a:r>
          </a:p>
          <a:p>
            <a:r>
              <a:rPr lang="es-ES" dirty="0"/>
              <a:t>41.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randomise</a:t>
            </a:r>
            <a:r>
              <a:rPr lang="es-ES" dirty="0"/>
              <a:t>.</a:t>
            </a:r>
          </a:p>
          <a:p>
            <a:r>
              <a:rPr lang="es-ES" dirty="0"/>
              <a:t>50. </a:t>
            </a:r>
            <a:r>
              <a:rPr lang="es-ES" dirty="0" err="1"/>
              <a:t>Treatment</a:t>
            </a:r>
            <a:r>
              <a:rPr lang="es-ES" dirty="0"/>
              <a:t> </a:t>
            </a:r>
            <a:r>
              <a:rPr lang="es-ES" dirty="0" err="1"/>
              <a:t>allocation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minimisation</a:t>
            </a:r>
            <a:r>
              <a:rPr lang="es-ES" dirty="0"/>
              <a:t>.</a:t>
            </a:r>
          </a:p>
          <a:p>
            <a:r>
              <a:rPr lang="es-ES" dirty="0"/>
              <a:t>44. </a:t>
            </a:r>
            <a:r>
              <a:rPr lang="es-ES" dirty="0" err="1"/>
              <a:t>Concealing</a:t>
            </a:r>
            <a:r>
              <a:rPr lang="es-ES" dirty="0"/>
              <a:t> </a:t>
            </a:r>
            <a:r>
              <a:rPr lang="es-ES" dirty="0" err="1"/>
              <a:t>treatment</a:t>
            </a:r>
            <a:r>
              <a:rPr lang="es-ES" dirty="0"/>
              <a:t> </a:t>
            </a:r>
            <a:r>
              <a:rPr lang="es-ES" dirty="0" err="1"/>
              <a:t>allocation</a:t>
            </a:r>
            <a:r>
              <a:rPr lang="es-ES" dirty="0"/>
              <a:t> in </a:t>
            </a:r>
            <a:r>
              <a:rPr lang="es-ES" dirty="0" err="1"/>
              <a:t>randomised</a:t>
            </a:r>
            <a:r>
              <a:rPr lang="es-ES" dirty="0"/>
              <a:t> </a:t>
            </a:r>
            <a:r>
              <a:rPr lang="es-ES" dirty="0" err="1"/>
              <a:t>trials</a:t>
            </a:r>
            <a:r>
              <a:rPr lang="es-ES" dirty="0"/>
              <a:t>. </a:t>
            </a:r>
          </a:p>
          <a:p>
            <a:r>
              <a:rPr lang="es-ES" dirty="0"/>
              <a:t>43. </a:t>
            </a:r>
            <a:r>
              <a:rPr lang="es-ES" dirty="0" err="1"/>
              <a:t>Blinding</a:t>
            </a:r>
            <a:r>
              <a:rPr lang="es-ES" dirty="0"/>
              <a:t> in </a:t>
            </a:r>
            <a:r>
              <a:rPr lang="es-ES" dirty="0" err="1"/>
              <a:t>clinical</a:t>
            </a:r>
            <a:r>
              <a:rPr lang="es-ES" dirty="0"/>
              <a:t> </a:t>
            </a:r>
            <a:r>
              <a:rPr lang="es-ES" dirty="0" err="1"/>
              <a:t>trials</a:t>
            </a:r>
            <a:r>
              <a:rPr lang="es-ES" dirty="0"/>
              <a:t> and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studies</a:t>
            </a:r>
            <a:r>
              <a:rPr lang="es-ES" dirty="0"/>
              <a:t>.</a:t>
            </a:r>
          </a:p>
          <a:p>
            <a:r>
              <a:rPr lang="es-ES" dirty="0"/>
              <a:t>61. </a:t>
            </a:r>
            <a:r>
              <a:rPr lang="es-ES" dirty="0" err="1"/>
              <a:t>Missing</a:t>
            </a:r>
            <a:r>
              <a:rPr lang="es-ES" dirty="0"/>
              <a:t> </a:t>
            </a:r>
            <a:r>
              <a:rPr lang="es-ES" dirty="0" err="1"/>
              <a:t>outcomes</a:t>
            </a:r>
            <a:r>
              <a:rPr lang="es-ES" dirty="0"/>
              <a:t> in </a:t>
            </a:r>
            <a:r>
              <a:rPr lang="es-ES" dirty="0" err="1"/>
              <a:t>randomised</a:t>
            </a:r>
            <a:r>
              <a:rPr lang="es-ES" dirty="0"/>
              <a:t> </a:t>
            </a:r>
            <a:r>
              <a:rPr lang="es-ES" dirty="0" err="1"/>
              <a:t>trials</a:t>
            </a:r>
            <a:r>
              <a:rPr lang="es-ES" dirty="0"/>
              <a:t>. </a:t>
            </a:r>
          </a:p>
          <a:p>
            <a:r>
              <a:rPr lang="es-ES" dirty="0"/>
              <a:t>45. </a:t>
            </a:r>
            <a:r>
              <a:rPr lang="es-ES" dirty="0" err="1"/>
              <a:t>Analysing</a:t>
            </a:r>
            <a:r>
              <a:rPr lang="es-ES" dirty="0"/>
              <a:t> </a:t>
            </a:r>
            <a:r>
              <a:rPr lang="es-ES" dirty="0" err="1"/>
              <a:t>controlled</a:t>
            </a:r>
            <a:r>
              <a:rPr lang="es-ES" dirty="0"/>
              <a:t> </a:t>
            </a:r>
            <a:r>
              <a:rPr lang="es-ES" dirty="0" err="1"/>
              <a:t>trials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baseline</a:t>
            </a:r>
            <a:r>
              <a:rPr lang="es-ES" dirty="0"/>
              <a:t> and </a:t>
            </a:r>
            <a:r>
              <a:rPr lang="es-ES" dirty="0" err="1"/>
              <a:t>follow</a:t>
            </a:r>
            <a:r>
              <a:rPr lang="es-ES" dirty="0"/>
              <a:t> up </a:t>
            </a:r>
            <a:r>
              <a:rPr lang="es-ES" dirty="0" err="1"/>
              <a:t>measures</a:t>
            </a:r>
            <a:r>
              <a:rPr lang="es-ES" dirty="0"/>
              <a:t>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576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Controlled</a:t>
            </a:r>
            <a:r>
              <a:rPr lang="es-ES" dirty="0"/>
              <a:t> </a:t>
            </a:r>
            <a:r>
              <a:rPr lang="es-ES" dirty="0" err="1"/>
              <a:t>trials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30. Trials </a:t>
            </a:r>
            <a:r>
              <a:rPr lang="en-US" dirty="0" err="1"/>
              <a:t>randomised</a:t>
            </a:r>
            <a:r>
              <a:rPr lang="en-US" dirty="0"/>
              <a:t> in clusters.</a:t>
            </a:r>
          </a:p>
          <a:p>
            <a:r>
              <a:rPr lang="en-US" dirty="0"/>
              <a:t>31. Analysis of a trial </a:t>
            </a:r>
            <a:r>
              <a:rPr lang="en-US" dirty="0" err="1"/>
              <a:t>randomised</a:t>
            </a:r>
            <a:r>
              <a:rPr lang="en-US" dirty="0"/>
              <a:t> in clusters.</a:t>
            </a:r>
          </a:p>
          <a:p>
            <a:r>
              <a:rPr lang="en-US" dirty="0"/>
              <a:t>32. Weighted comparison of means.</a:t>
            </a:r>
          </a:p>
          <a:p>
            <a:r>
              <a:rPr lang="en-US" dirty="0"/>
              <a:t>33. Sample size in cluster </a:t>
            </a:r>
            <a:r>
              <a:rPr lang="en-US" dirty="0" err="1"/>
              <a:t>randomisation</a:t>
            </a:r>
            <a:r>
              <a:rPr lang="en-US" dirty="0"/>
              <a:t>.</a:t>
            </a:r>
          </a:p>
          <a:p>
            <a:r>
              <a:rPr lang="en-US" dirty="0"/>
              <a:t>34. The intra-cluster correlation coefficient in cluster </a:t>
            </a:r>
            <a:r>
              <a:rPr lang="en-US" dirty="0" err="1"/>
              <a:t>randomisation</a:t>
            </a:r>
            <a:r>
              <a:rPr lang="en-U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649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2. Linear </a:t>
            </a:r>
            <a:r>
              <a:rPr lang="es-ES" dirty="0" err="1"/>
              <a:t>Regression</a:t>
            </a:r>
            <a:r>
              <a:rPr lang="es-ES" dirty="0"/>
              <a:t> and </a:t>
            </a:r>
            <a:r>
              <a:rPr lang="es-ES" dirty="0" err="1"/>
              <a:t>Regression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Mean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1. </a:t>
            </a:r>
            <a:r>
              <a:rPr lang="es-ES" dirty="0" err="1"/>
              <a:t>Correlation</a:t>
            </a:r>
            <a:r>
              <a:rPr lang="es-ES" dirty="0"/>
              <a:t>, </a:t>
            </a:r>
            <a:r>
              <a:rPr lang="es-ES" dirty="0" err="1"/>
              <a:t>regression</a:t>
            </a:r>
            <a:r>
              <a:rPr lang="es-ES" dirty="0"/>
              <a:t>, and </a:t>
            </a:r>
            <a:r>
              <a:rPr lang="es-ES" dirty="0" err="1"/>
              <a:t>repeated</a:t>
            </a:r>
            <a:r>
              <a:rPr lang="es-ES" dirty="0"/>
              <a:t> data</a:t>
            </a:r>
          </a:p>
          <a:p>
            <a:r>
              <a:rPr lang="es-ES" dirty="0"/>
              <a:t>2. </a:t>
            </a:r>
            <a:r>
              <a:rPr lang="es-ES" dirty="0" err="1"/>
              <a:t>Regression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mean</a:t>
            </a:r>
          </a:p>
          <a:p>
            <a:r>
              <a:rPr lang="es-ES" dirty="0"/>
              <a:t>7.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examples</a:t>
            </a:r>
            <a:r>
              <a:rPr lang="es-ES" dirty="0"/>
              <a:t> of </a:t>
            </a:r>
            <a:r>
              <a:rPr lang="es-ES" dirty="0" err="1"/>
              <a:t>regression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mean</a:t>
            </a:r>
          </a:p>
        </p:txBody>
      </p:sp>
    </p:spTree>
    <p:extLst>
      <p:ext uri="{BB962C8B-B14F-4D97-AF65-F5344CB8AC3E}">
        <p14:creationId xmlns:p14="http://schemas.microsoft.com/office/powerpoint/2010/main" val="75259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3. </a:t>
            </a:r>
            <a:r>
              <a:rPr lang="es-ES" dirty="0" err="1"/>
              <a:t>Survival</a:t>
            </a:r>
            <a:r>
              <a:rPr lang="es-ES" dirty="0"/>
              <a:t> </a:t>
            </a:r>
            <a:r>
              <a:rPr lang="es-ES" dirty="0" err="1"/>
              <a:t>Analysis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36. Time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event</a:t>
            </a:r>
            <a:r>
              <a:rPr lang="es-ES" dirty="0"/>
              <a:t> </a:t>
            </a:r>
            <a:r>
              <a:rPr lang="es-ES" dirty="0" err="1"/>
              <a:t>analysis</a:t>
            </a:r>
            <a:endParaRPr lang="es-ES" dirty="0"/>
          </a:p>
          <a:p>
            <a:r>
              <a:rPr lang="es-ES" dirty="0"/>
              <a:t>38. </a:t>
            </a:r>
            <a:r>
              <a:rPr lang="es-ES" dirty="0" err="1"/>
              <a:t>Survival</a:t>
            </a:r>
            <a:r>
              <a:rPr lang="es-ES" dirty="0"/>
              <a:t> </a:t>
            </a:r>
            <a:r>
              <a:rPr lang="es-ES" dirty="0" err="1"/>
              <a:t>probabilities</a:t>
            </a:r>
            <a:r>
              <a:rPr lang="es-ES" dirty="0"/>
              <a:t> (Kaplan-Meier </a:t>
            </a:r>
            <a:r>
              <a:rPr lang="es-ES" dirty="0" err="1"/>
              <a:t>method</a:t>
            </a:r>
            <a:r>
              <a:rPr lang="es-ES" dirty="0"/>
              <a:t>)</a:t>
            </a:r>
          </a:p>
          <a:p>
            <a:r>
              <a:rPr lang="es-ES" dirty="0"/>
              <a:t>48. </a:t>
            </a:r>
            <a:r>
              <a:rPr lang="es-ES" dirty="0" err="1"/>
              <a:t>The</a:t>
            </a:r>
            <a:r>
              <a:rPr lang="es-ES" dirty="0"/>
              <a:t> log-Rank test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4744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4. </a:t>
            </a:r>
            <a:r>
              <a:rPr lang="es-ES" dirty="0" err="1"/>
              <a:t>Odds</a:t>
            </a:r>
            <a:r>
              <a:rPr lang="es-ES" dirty="0"/>
              <a:t> Ratio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42.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odds</a:t>
            </a:r>
            <a:r>
              <a:rPr lang="es-ES" dirty="0"/>
              <a:t> ratio and </a:t>
            </a:r>
            <a:r>
              <a:rPr lang="es-ES" dirty="0" err="1"/>
              <a:t>logistic</a:t>
            </a:r>
            <a:r>
              <a:rPr lang="es-ES" dirty="0"/>
              <a:t> </a:t>
            </a:r>
            <a:r>
              <a:rPr lang="es-ES" dirty="0" err="1"/>
              <a:t>regression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1510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5. </a:t>
            </a:r>
            <a:r>
              <a:rPr lang="es-ES" dirty="0" err="1"/>
              <a:t>Diagnostic</a:t>
            </a:r>
            <a:r>
              <a:rPr lang="es-ES" dirty="0"/>
              <a:t> </a:t>
            </a:r>
            <a:r>
              <a:rPr lang="es-ES" dirty="0" err="1"/>
              <a:t>Tests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3. </a:t>
            </a:r>
            <a:r>
              <a:rPr lang="es-ES" dirty="0" err="1"/>
              <a:t>Diagnostic</a:t>
            </a:r>
            <a:r>
              <a:rPr lang="es-ES" dirty="0"/>
              <a:t> </a:t>
            </a:r>
            <a:r>
              <a:rPr lang="es-ES" dirty="0" err="1"/>
              <a:t>tests</a:t>
            </a:r>
            <a:r>
              <a:rPr lang="es-ES" dirty="0"/>
              <a:t> 1: </a:t>
            </a:r>
            <a:r>
              <a:rPr lang="es-ES" dirty="0" err="1"/>
              <a:t>sensitivity</a:t>
            </a:r>
            <a:r>
              <a:rPr lang="es-ES" dirty="0"/>
              <a:t> and </a:t>
            </a:r>
            <a:r>
              <a:rPr lang="es-ES" dirty="0" err="1"/>
              <a:t>specificity</a:t>
            </a:r>
            <a:endParaRPr lang="es-ES" dirty="0"/>
          </a:p>
          <a:p>
            <a:r>
              <a:rPr lang="es-ES" dirty="0"/>
              <a:t>4. </a:t>
            </a:r>
            <a:r>
              <a:rPr lang="es-ES" dirty="0" err="1"/>
              <a:t>Diagnostic</a:t>
            </a:r>
            <a:r>
              <a:rPr lang="es-ES" dirty="0"/>
              <a:t> </a:t>
            </a:r>
            <a:r>
              <a:rPr lang="es-ES" dirty="0" err="1"/>
              <a:t>tests</a:t>
            </a:r>
            <a:r>
              <a:rPr lang="es-ES" dirty="0"/>
              <a:t> 2: </a:t>
            </a:r>
            <a:r>
              <a:rPr lang="es-ES" dirty="0" err="1"/>
              <a:t>predictive</a:t>
            </a:r>
            <a:r>
              <a:rPr lang="es-ES" dirty="0"/>
              <a:t> </a:t>
            </a:r>
            <a:r>
              <a:rPr lang="es-ES" dirty="0" err="1"/>
              <a:t>values</a:t>
            </a:r>
            <a:endParaRPr lang="es-ES" dirty="0"/>
          </a:p>
          <a:p>
            <a:r>
              <a:rPr lang="es-ES" dirty="0"/>
              <a:t>5. </a:t>
            </a:r>
            <a:r>
              <a:rPr lang="es-ES" dirty="0" err="1"/>
              <a:t>Diagnostic</a:t>
            </a:r>
            <a:r>
              <a:rPr lang="es-ES" dirty="0"/>
              <a:t> </a:t>
            </a:r>
            <a:r>
              <a:rPr lang="es-ES" dirty="0" err="1"/>
              <a:t>tests</a:t>
            </a:r>
            <a:r>
              <a:rPr lang="es-ES" dirty="0"/>
              <a:t> 3: receiver </a:t>
            </a:r>
            <a:r>
              <a:rPr lang="es-ES" dirty="0" err="1"/>
              <a:t>operating</a:t>
            </a:r>
            <a:r>
              <a:rPr lang="es-ES" dirty="0"/>
              <a:t> </a:t>
            </a:r>
            <a:r>
              <a:rPr lang="es-ES" dirty="0" err="1"/>
              <a:t>characteristics</a:t>
            </a:r>
            <a:endParaRPr lang="es-ES" dirty="0"/>
          </a:p>
          <a:p>
            <a:r>
              <a:rPr lang="es-ES" dirty="0"/>
              <a:t>49. </a:t>
            </a:r>
            <a:r>
              <a:rPr lang="es-ES" dirty="0" err="1"/>
              <a:t>Diagnostic</a:t>
            </a:r>
            <a:r>
              <a:rPr lang="es-ES" dirty="0"/>
              <a:t> </a:t>
            </a:r>
            <a:r>
              <a:rPr lang="es-ES" dirty="0" err="1"/>
              <a:t>tests</a:t>
            </a:r>
            <a:r>
              <a:rPr lang="es-ES" dirty="0"/>
              <a:t> 5: </a:t>
            </a:r>
            <a:r>
              <a:rPr lang="es-ES" dirty="0" err="1"/>
              <a:t>likelihood</a:t>
            </a:r>
            <a:r>
              <a:rPr lang="es-ES" dirty="0"/>
              <a:t> ratios</a:t>
            </a:r>
          </a:p>
        </p:txBody>
      </p:sp>
    </p:spTree>
    <p:extLst>
      <p:ext uri="{BB962C8B-B14F-4D97-AF65-F5344CB8AC3E}">
        <p14:creationId xmlns:p14="http://schemas.microsoft.com/office/powerpoint/2010/main" val="1330097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0A897E05AC14E89A10D4BECDA7E03" ma:contentTypeVersion="0" ma:contentTypeDescription="Create a new document." ma:contentTypeScope="" ma:versionID="1c6235a05853e7f9747ad4e37692ebd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7b4a4f76bea50102067bc7ec8c6d4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206B6E-90E5-4DD8-950C-6F0DD20D55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83CA89-64B5-4A6E-97DB-74CADFB20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E8B592-68FD-4488-B87E-31E00283E890}">
  <ds:schemaRefs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370</Words>
  <Application>Microsoft Office PowerPoint</Application>
  <PresentationFormat>Panorámica</PresentationFormat>
  <Paragraphs>55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Metodología de la investigación cuantitativa FIBHUG</vt:lpstr>
      <vt:lpstr>13 Absence of evidence is not evidence of absence</vt:lpstr>
      <vt:lpstr>Outline </vt:lpstr>
      <vt:lpstr>1. Controlled trials (Altman, Bland, Day, Schulz, Vickers, Kerry)</vt:lpstr>
      <vt:lpstr>Controlled trials </vt:lpstr>
      <vt:lpstr>2. Linear Regression and Regression to the Mean</vt:lpstr>
      <vt:lpstr>3. Survival Analysis</vt:lpstr>
      <vt:lpstr>4. Odds Ratio</vt:lpstr>
      <vt:lpstr>5. Diagnostic Tests</vt:lpstr>
      <vt:lpstr>6. Transformations</vt:lpstr>
      <vt:lpstr>7. Interaction</vt:lpstr>
      <vt:lpstr>8. Missing Data</vt:lpstr>
      <vt:lpstr>Controlled trials. Apoyo: Epiville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de la investigación cuantitativa FIBHUG</dc:title>
  <dc:creator>Cuenta Microsoft</dc:creator>
  <cp:lastModifiedBy>Stefan Walter</cp:lastModifiedBy>
  <cp:revision>11</cp:revision>
  <dcterms:created xsi:type="dcterms:W3CDTF">2017-04-27T09:17:20Z</dcterms:created>
  <dcterms:modified xsi:type="dcterms:W3CDTF">2017-05-10T12:30:59Z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0x0101009BE0A897E05AC14E89A10D4BECDA7E03</vt:lpwstr>
  </property>
</Properties>
</file>